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Telegraf Bold" charset="1" panose="00000800000000000000"/>
      <p:regular r:id="rId17"/>
    </p:embeddedFont>
    <p:embeddedFont>
      <p:font typeface="Telegraf" charset="1" panose="00000500000000000000"/>
      <p:regular r:id="rId18"/>
    </p:embeddedFont>
    <p:embeddedFont>
      <p:font typeface="Poppins" charset="1" panose="000005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jpe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jpe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jpe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jpe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jpe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10869" r="0" b="-66908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0" y="-4653496"/>
            <a:ext cx="18288000" cy="18288000"/>
            <a:chOff x="0" y="0"/>
            <a:chExt cx="19050000" cy="190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0500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3">
                <a:alphaModFix amt="49000"/>
              </a:blip>
              <a:stretch>
                <a:fillRect l="-32926" t="0" r="-29268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050000" cy="19050000"/>
            </a:xfrm>
            <a:custGeom>
              <a:avLst/>
              <a:gdLst/>
              <a:ahLst/>
              <a:cxnLst/>
              <a:rect r="r" b="b" t="t" l="l"/>
              <a:pathLst>
                <a:path h="19050000" w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4">
                <a:alphaModFix amt="49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3816419"/>
            <a:ext cx="19579174" cy="3874327"/>
            <a:chOff x="0" y="0"/>
            <a:chExt cx="26105565" cy="516576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9050"/>
              <a:ext cx="26105565" cy="36684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7"/>
                </a:lnSpc>
              </a:pPr>
              <a:r>
                <a:rPr lang="en-US" b="true" sz="4460" spc="8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NEXTCITY: A SMART CITY MANAGEMENT SYSTEM</a:t>
              </a:r>
            </a:p>
            <a:p>
              <a:pPr algn="ctr">
                <a:lnSpc>
                  <a:spcPts val="4907"/>
                </a:lnSpc>
              </a:pPr>
            </a:p>
            <a:p>
              <a:pPr algn="ctr">
                <a:lnSpc>
                  <a:spcPts val="4907"/>
                </a:lnSpc>
              </a:pPr>
              <a:r>
                <a:rPr lang="en-US" b="true" sz="4460" spc="8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Course: Database Management Systems</a:t>
              </a:r>
            </a:p>
            <a:p>
              <a:pPr algn="ctr">
                <a:lnSpc>
                  <a:spcPts val="4907"/>
                </a:lnSpc>
              </a:pPr>
              <a:r>
                <a:rPr lang="en-US" b="true" sz="4460" spc="8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Team NeonGrid</a:t>
              </a:r>
            </a:p>
            <a:p>
              <a:pPr algn="ctr">
                <a:lnSpc>
                  <a:spcPts val="1840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381149"/>
              <a:ext cx="26105565" cy="784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3"/>
                </a:lnSpc>
              </a:pPr>
              <a:r>
                <a:rPr lang="en-US" sz="3345" spc="10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Strategic Thinking for Maximum Impact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59949" y="803543"/>
            <a:ext cx="799351" cy="780457"/>
          </a:xfrm>
          <a:custGeom>
            <a:avLst/>
            <a:gdLst/>
            <a:ahLst/>
            <a:cxnLst/>
            <a:rect r="r" b="b" t="t" l="l"/>
            <a:pathLst>
              <a:path h="780457" w="799351">
                <a:moveTo>
                  <a:pt x="0" y="0"/>
                </a:moveTo>
                <a:lnTo>
                  <a:pt x="799351" y="0"/>
                </a:lnTo>
                <a:lnTo>
                  <a:pt x="799351" y="780457"/>
                </a:lnTo>
                <a:lnTo>
                  <a:pt x="0" y="780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52508" y="6517895"/>
            <a:ext cx="9326880" cy="3730752"/>
            <a:chOff x="0" y="0"/>
            <a:chExt cx="6350000" cy="254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1270000"/>
                  </a:move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cubicBezTo>
                    <a:pt x="6350000" y="1971040"/>
                    <a:pt x="5781040" y="2540000"/>
                    <a:pt x="5080000" y="2540000"/>
                  </a:cubicBezTo>
                  <a:lnTo>
                    <a:pt x="1270000" y="2540000"/>
                  </a:lnTo>
                  <a:cubicBezTo>
                    <a:pt x="568960" y="2540000"/>
                    <a:pt x="0" y="1971040"/>
                    <a:pt x="0" y="1270000"/>
                  </a:cubicBezTo>
                  <a:close/>
                </a:path>
              </a:pathLst>
            </a:custGeom>
            <a:blipFill>
              <a:blip r:embed="rId4"/>
              <a:stretch>
                <a:fillRect l="0" t="-51562" r="0" b="-51562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4417120" y="1759290"/>
            <a:ext cx="27157976" cy="11110081"/>
          </a:xfrm>
          <a:custGeom>
            <a:avLst/>
            <a:gdLst/>
            <a:ahLst/>
            <a:cxnLst/>
            <a:rect r="r" b="b" t="t" l="l"/>
            <a:pathLst>
              <a:path h="11110081" w="27157976">
                <a:moveTo>
                  <a:pt x="0" y="0"/>
                </a:moveTo>
                <a:lnTo>
                  <a:pt x="27157976" y="0"/>
                </a:lnTo>
                <a:lnTo>
                  <a:pt x="27157976" y="11110081"/>
                </a:lnTo>
                <a:lnTo>
                  <a:pt x="0" y="111100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857250"/>
            <a:ext cx="778651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65272" y="3113864"/>
            <a:ext cx="11930835" cy="2861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07"/>
              </a:lnSpc>
              <a:spcBef>
                <a:spcPct val="0"/>
              </a:spcBef>
            </a:pPr>
            <a:r>
              <a:rPr lang="en-US" sz="321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NextCity surpasses similar systems like SmartCityOS by offering a more comprehensive, user-friendly, and future-proof solution. It not only meets current needs but is also prepared for futureurban challenges. NextCity is the smarter choice for smart city management!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481995" y="-1152814"/>
            <a:ext cx="12315369" cy="11439814"/>
            <a:chOff x="0" y="0"/>
            <a:chExt cx="12901500" cy="119842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901500" cy="11984274"/>
            </a:xfrm>
            <a:custGeom>
              <a:avLst/>
              <a:gdLst/>
              <a:ahLst/>
              <a:cxnLst/>
              <a:rect r="r" b="b" t="t" l="l"/>
              <a:pathLst>
                <a:path h="11984274" w="12901500">
                  <a:moveTo>
                    <a:pt x="6450744" y="0"/>
                  </a:moveTo>
                  <a:lnTo>
                    <a:pt x="6450757" y="0"/>
                  </a:lnTo>
                  <a:cubicBezTo>
                    <a:pt x="10013404" y="1"/>
                    <a:pt x="12901500" y="2682769"/>
                    <a:pt x="12901500" y="5992132"/>
                  </a:cubicBezTo>
                  <a:lnTo>
                    <a:pt x="12901500" y="11984274"/>
                  </a:lnTo>
                  <a:lnTo>
                    <a:pt x="0" y="11984274"/>
                  </a:lnTo>
                  <a:lnTo>
                    <a:pt x="0" y="5992132"/>
                  </a:lnTo>
                  <a:cubicBezTo>
                    <a:pt x="0" y="2682769"/>
                    <a:pt x="2888097" y="0"/>
                    <a:pt x="6450744" y="0"/>
                  </a:cubicBezTo>
                  <a:close/>
                </a:path>
              </a:pathLst>
            </a:custGeom>
            <a:blipFill>
              <a:blip r:embed="rId2">
                <a:alphaModFix amt="34000"/>
              </a:blip>
              <a:stretch>
                <a:fillRect l="0" t="0" r="0" b="-6148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6459949" y="803543"/>
            <a:ext cx="799351" cy="780457"/>
          </a:xfrm>
          <a:custGeom>
            <a:avLst/>
            <a:gdLst/>
            <a:ahLst/>
            <a:cxnLst/>
            <a:rect r="r" b="b" t="t" l="l"/>
            <a:pathLst>
              <a:path h="780457" w="799351">
                <a:moveTo>
                  <a:pt x="0" y="0"/>
                </a:moveTo>
                <a:lnTo>
                  <a:pt x="799351" y="0"/>
                </a:lnTo>
                <a:lnTo>
                  <a:pt x="799351" y="780457"/>
                </a:lnTo>
                <a:lnTo>
                  <a:pt x="0" y="7804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-3769630" y="1980476"/>
            <a:ext cx="14692111" cy="6010409"/>
          </a:xfrm>
          <a:custGeom>
            <a:avLst/>
            <a:gdLst/>
            <a:ahLst/>
            <a:cxnLst/>
            <a:rect r="r" b="b" t="t" l="l"/>
            <a:pathLst>
              <a:path h="6010409" w="14692111">
                <a:moveTo>
                  <a:pt x="14692111" y="0"/>
                </a:moveTo>
                <a:lnTo>
                  <a:pt x="0" y="0"/>
                </a:lnTo>
                <a:lnTo>
                  <a:pt x="0" y="6010409"/>
                </a:lnTo>
                <a:lnTo>
                  <a:pt x="14692111" y="6010409"/>
                </a:lnTo>
                <a:lnTo>
                  <a:pt x="1469211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288465" y="8748395"/>
            <a:ext cx="5970835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AF8EA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94060"/>
            <a:ext cx="7786513" cy="78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55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Introduction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594809"/>
            <a:ext cx="3276652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What is NextCity?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697265"/>
            <a:ext cx="8424673" cy="249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NextCity is a smart city management system designed to enhance city management by integrating key services into a unified platform. Features include healthcare services, feedback mechanisms, and issue tracking.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59949" y="803543"/>
            <a:ext cx="799351" cy="780457"/>
          </a:xfrm>
          <a:custGeom>
            <a:avLst/>
            <a:gdLst/>
            <a:ahLst/>
            <a:cxnLst/>
            <a:rect r="r" b="b" t="t" l="l"/>
            <a:pathLst>
              <a:path h="780457" w="799351">
                <a:moveTo>
                  <a:pt x="0" y="0"/>
                </a:moveTo>
                <a:lnTo>
                  <a:pt x="799351" y="0"/>
                </a:lnTo>
                <a:lnTo>
                  <a:pt x="799351" y="780457"/>
                </a:lnTo>
                <a:lnTo>
                  <a:pt x="0" y="780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52508" y="6517895"/>
            <a:ext cx="9326880" cy="3730752"/>
            <a:chOff x="0" y="0"/>
            <a:chExt cx="6350000" cy="254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1270000"/>
                  </a:move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cubicBezTo>
                    <a:pt x="6350000" y="1971040"/>
                    <a:pt x="5781040" y="2540000"/>
                    <a:pt x="5080000" y="2540000"/>
                  </a:cubicBezTo>
                  <a:lnTo>
                    <a:pt x="1270000" y="2540000"/>
                  </a:lnTo>
                  <a:cubicBezTo>
                    <a:pt x="568960" y="2540000"/>
                    <a:pt x="0" y="1971040"/>
                    <a:pt x="0" y="1270000"/>
                  </a:cubicBezTo>
                  <a:close/>
                </a:path>
              </a:pathLst>
            </a:custGeom>
            <a:blipFill>
              <a:blip r:embed="rId4"/>
              <a:stretch>
                <a:fillRect l="0" t="-51562" r="0" b="-51562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4417120" y="1759290"/>
            <a:ext cx="27157976" cy="11110081"/>
          </a:xfrm>
          <a:custGeom>
            <a:avLst/>
            <a:gdLst/>
            <a:ahLst/>
            <a:cxnLst/>
            <a:rect r="r" b="b" t="t" l="l"/>
            <a:pathLst>
              <a:path h="11110081" w="27157976">
                <a:moveTo>
                  <a:pt x="0" y="0"/>
                </a:moveTo>
                <a:lnTo>
                  <a:pt x="27157976" y="0"/>
                </a:lnTo>
                <a:lnTo>
                  <a:pt x="27157976" y="11110081"/>
                </a:lnTo>
                <a:lnTo>
                  <a:pt x="0" y="111100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857250"/>
            <a:ext cx="778651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Main Features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84181" y="2854090"/>
            <a:ext cx="5319637" cy="150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User Management with role-based access control.</a:t>
            </a:r>
          </a:p>
          <a:p>
            <a:pPr algn="r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6155394" y="5320830"/>
            <a:ext cx="5319637" cy="150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Issue Tracking for reporting and monitoring issues.</a:t>
            </a:r>
          </a:p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131232" y="2854090"/>
            <a:ext cx="4606027" cy="150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Advanced search features for locations and services.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676471" y="5057775"/>
            <a:ext cx="5319637" cy="150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Feedback Mechanism for continuous improvement.</a:t>
            </a:r>
          </a:p>
          <a:p>
            <a:pPr algn="r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114608" y="7526185"/>
            <a:ext cx="5319637" cy="150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Healthcare features including doctor-patient management.</a:t>
            </a:r>
          </a:p>
          <a:p>
            <a:pPr algn="r">
              <a:lnSpc>
                <a:spcPts val="39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59949" y="803543"/>
            <a:ext cx="799351" cy="780457"/>
          </a:xfrm>
          <a:custGeom>
            <a:avLst/>
            <a:gdLst/>
            <a:ahLst/>
            <a:cxnLst/>
            <a:rect r="r" b="b" t="t" l="l"/>
            <a:pathLst>
              <a:path h="780457" w="799351">
                <a:moveTo>
                  <a:pt x="0" y="0"/>
                </a:moveTo>
                <a:lnTo>
                  <a:pt x="799351" y="0"/>
                </a:lnTo>
                <a:lnTo>
                  <a:pt x="799351" y="780457"/>
                </a:lnTo>
                <a:lnTo>
                  <a:pt x="0" y="780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52508" y="6517895"/>
            <a:ext cx="9326880" cy="3730752"/>
            <a:chOff x="0" y="0"/>
            <a:chExt cx="6350000" cy="254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1270000"/>
                  </a:move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cubicBezTo>
                    <a:pt x="6350000" y="1971040"/>
                    <a:pt x="5781040" y="2540000"/>
                    <a:pt x="5080000" y="2540000"/>
                  </a:cubicBezTo>
                  <a:lnTo>
                    <a:pt x="1270000" y="2540000"/>
                  </a:lnTo>
                  <a:cubicBezTo>
                    <a:pt x="568960" y="2540000"/>
                    <a:pt x="0" y="1971040"/>
                    <a:pt x="0" y="1270000"/>
                  </a:cubicBezTo>
                  <a:close/>
                </a:path>
              </a:pathLst>
            </a:custGeom>
            <a:blipFill>
              <a:blip r:embed="rId4"/>
              <a:stretch>
                <a:fillRect l="0" t="-51562" r="0" b="-51562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4694562" y="83209"/>
            <a:ext cx="31458463" cy="12869371"/>
          </a:xfrm>
          <a:custGeom>
            <a:avLst/>
            <a:gdLst/>
            <a:ahLst/>
            <a:cxnLst/>
            <a:rect r="r" b="b" t="t" l="l"/>
            <a:pathLst>
              <a:path h="12869371" w="31458463">
                <a:moveTo>
                  <a:pt x="0" y="0"/>
                </a:moveTo>
                <a:lnTo>
                  <a:pt x="31458463" y="0"/>
                </a:lnTo>
                <a:lnTo>
                  <a:pt x="31458463" y="12869372"/>
                </a:lnTo>
                <a:lnTo>
                  <a:pt x="0" y="128693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6355725"/>
            <a:ext cx="9589573" cy="4075291"/>
          </a:xfrm>
          <a:custGeom>
            <a:avLst/>
            <a:gdLst/>
            <a:ahLst/>
            <a:cxnLst/>
            <a:rect r="r" b="b" t="t" l="l"/>
            <a:pathLst>
              <a:path h="4075291" w="9589573">
                <a:moveTo>
                  <a:pt x="0" y="0"/>
                </a:moveTo>
                <a:lnTo>
                  <a:pt x="9589573" y="0"/>
                </a:lnTo>
                <a:lnTo>
                  <a:pt x="9589573" y="4075291"/>
                </a:lnTo>
                <a:lnTo>
                  <a:pt x="0" y="407529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47908" r="-369" b="-2647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0255" y="66675"/>
            <a:ext cx="4604306" cy="1945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Citizen</a:t>
            </a:r>
          </a:p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Features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58969" y="1498275"/>
            <a:ext cx="5019616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Role-based access control</a:t>
            </a:r>
          </a:p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(citizens, admins, doctors).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503739" y="3487820"/>
            <a:ext cx="4510460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Link addresses to wards, streets, and buildings.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694562" y="4712345"/>
            <a:ext cx="5319637" cy="150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Subscription-based services with detailed descriptions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968363" y="1706010"/>
            <a:ext cx="5319637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Report issues, track status, and assign to departments.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74372" y="864545"/>
            <a:ext cx="3485356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User Management: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04148" y="2854090"/>
            <a:ext cx="5755581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Address and Location  Services: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883337" y="4552398"/>
            <a:ext cx="2471043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City Services: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224466" y="853205"/>
            <a:ext cx="2836565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Issue Tracking: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224466" y="9172575"/>
            <a:ext cx="4034834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Provide categorized feedback and ratings.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130411" y="8518290"/>
            <a:ext cx="4128889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Feedback Mechanism: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582065" y="6469780"/>
            <a:ext cx="5319637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Receive notifications from  administrators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153804" y="5616975"/>
            <a:ext cx="3705820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Notification System: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676082" y="3487820"/>
            <a:ext cx="4225619" cy="150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Locate educational institutions, shops, and restaurants.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788804" y="2854090"/>
            <a:ext cx="3070820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Search Features: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59949" y="803543"/>
            <a:ext cx="799351" cy="780457"/>
          </a:xfrm>
          <a:custGeom>
            <a:avLst/>
            <a:gdLst/>
            <a:ahLst/>
            <a:cxnLst/>
            <a:rect r="r" b="b" t="t" l="l"/>
            <a:pathLst>
              <a:path h="780457" w="799351">
                <a:moveTo>
                  <a:pt x="0" y="0"/>
                </a:moveTo>
                <a:lnTo>
                  <a:pt x="799351" y="0"/>
                </a:lnTo>
                <a:lnTo>
                  <a:pt x="799351" y="780457"/>
                </a:lnTo>
                <a:lnTo>
                  <a:pt x="0" y="780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737393" y="1584000"/>
            <a:ext cx="21445112" cy="8773000"/>
          </a:xfrm>
          <a:custGeom>
            <a:avLst/>
            <a:gdLst/>
            <a:ahLst/>
            <a:cxnLst/>
            <a:rect r="r" b="b" t="t" l="l"/>
            <a:pathLst>
              <a:path h="8773000" w="21445112">
                <a:moveTo>
                  <a:pt x="0" y="0"/>
                </a:moveTo>
                <a:lnTo>
                  <a:pt x="21445112" y="0"/>
                </a:lnTo>
                <a:lnTo>
                  <a:pt x="21445112" y="8773000"/>
                </a:lnTo>
                <a:lnTo>
                  <a:pt x="0" y="8773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59639" y="5731123"/>
            <a:ext cx="11994064" cy="4808851"/>
          </a:xfrm>
          <a:custGeom>
            <a:avLst/>
            <a:gdLst/>
            <a:ahLst/>
            <a:cxnLst/>
            <a:rect r="r" b="b" t="t" l="l"/>
            <a:pathLst>
              <a:path h="4808851" w="11994064">
                <a:moveTo>
                  <a:pt x="0" y="0"/>
                </a:moveTo>
                <a:lnTo>
                  <a:pt x="11994064" y="0"/>
                </a:lnTo>
                <a:lnTo>
                  <a:pt x="11994064" y="4808852"/>
                </a:lnTo>
                <a:lnTo>
                  <a:pt x="0" y="48088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302" t="0" r="-3369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7859" y="321578"/>
            <a:ext cx="778651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 Doctor Features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39663" y="2924145"/>
            <a:ext cx="5319637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. Manage appointments and schedules.</a:t>
            </a:r>
          </a:p>
        </p:txBody>
      </p:sp>
      <p:sp>
        <p:nvSpPr>
          <p:cNvPr name="TextBox 7" id="7"/>
          <p:cNvSpPr txBox="true"/>
          <p:nvPr/>
        </p:nvSpPr>
        <p:spPr>
          <a:xfrm rot="60000">
            <a:off x="10617067" y="4652117"/>
            <a:ext cx="5319637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View patient details.</a:t>
            </a:r>
          </a:p>
        </p:txBody>
      </p:sp>
      <p:sp>
        <p:nvSpPr>
          <p:cNvPr name="TextBox 8" id="8"/>
          <p:cNvSpPr txBox="true"/>
          <p:nvPr/>
        </p:nvSpPr>
        <p:spPr>
          <a:xfrm rot="60000">
            <a:off x="9692303" y="5931170"/>
            <a:ext cx="5319637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View ailments,.</a:t>
            </a:r>
          </a:p>
        </p:txBody>
      </p:sp>
      <p:sp>
        <p:nvSpPr>
          <p:cNvPr name="TextBox 9" id="9"/>
          <p:cNvSpPr txBox="true"/>
          <p:nvPr/>
        </p:nvSpPr>
        <p:spPr>
          <a:xfrm rot="60000">
            <a:off x="10425737" y="7698951"/>
            <a:ext cx="5319637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View prescriptions,.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59949" y="803543"/>
            <a:ext cx="799351" cy="780457"/>
          </a:xfrm>
          <a:custGeom>
            <a:avLst/>
            <a:gdLst/>
            <a:ahLst/>
            <a:cxnLst/>
            <a:rect r="r" b="b" t="t" l="l"/>
            <a:pathLst>
              <a:path h="780457" w="799351">
                <a:moveTo>
                  <a:pt x="0" y="0"/>
                </a:moveTo>
                <a:lnTo>
                  <a:pt x="799351" y="0"/>
                </a:lnTo>
                <a:lnTo>
                  <a:pt x="799351" y="780457"/>
                </a:lnTo>
                <a:lnTo>
                  <a:pt x="0" y="780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737393" y="1593525"/>
            <a:ext cx="21445112" cy="8773000"/>
          </a:xfrm>
          <a:custGeom>
            <a:avLst/>
            <a:gdLst/>
            <a:ahLst/>
            <a:cxnLst/>
            <a:rect r="r" b="b" t="t" l="l"/>
            <a:pathLst>
              <a:path h="8773000" w="21445112">
                <a:moveTo>
                  <a:pt x="0" y="0"/>
                </a:moveTo>
                <a:lnTo>
                  <a:pt x="21445112" y="0"/>
                </a:lnTo>
                <a:lnTo>
                  <a:pt x="21445112" y="8773000"/>
                </a:lnTo>
                <a:lnTo>
                  <a:pt x="0" y="8773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59639" y="5143500"/>
            <a:ext cx="12143674" cy="5396475"/>
          </a:xfrm>
          <a:custGeom>
            <a:avLst/>
            <a:gdLst/>
            <a:ahLst/>
            <a:cxnLst/>
            <a:rect r="r" b="b" t="t" l="l"/>
            <a:pathLst>
              <a:path h="5396475" w="12143674">
                <a:moveTo>
                  <a:pt x="0" y="0"/>
                </a:moveTo>
                <a:lnTo>
                  <a:pt x="12143675" y="0"/>
                </a:lnTo>
                <a:lnTo>
                  <a:pt x="12143675" y="5396475"/>
                </a:lnTo>
                <a:lnTo>
                  <a:pt x="0" y="53964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44" t="-398" r="0" b="-1508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7859" y="321578"/>
            <a:ext cx="778651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Admin Features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621992" y="1966246"/>
            <a:ext cx="4841311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Manage users and assign roles.</a:t>
            </a:r>
          </a:p>
        </p:txBody>
      </p:sp>
      <p:sp>
        <p:nvSpPr>
          <p:cNvPr name="TextBox 7" id="7"/>
          <p:cNvSpPr txBox="true"/>
          <p:nvPr/>
        </p:nvSpPr>
        <p:spPr>
          <a:xfrm rot="60000">
            <a:off x="12608748" y="3400092"/>
            <a:ext cx="5319637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Add and update city services.</a:t>
            </a:r>
          </a:p>
        </p:txBody>
      </p:sp>
      <p:sp>
        <p:nvSpPr>
          <p:cNvPr name="TextBox 8" id="8"/>
          <p:cNvSpPr txBox="true"/>
          <p:nvPr/>
        </p:nvSpPr>
        <p:spPr>
          <a:xfrm rot="60000">
            <a:off x="12227711" y="4918952"/>
            <a:ext cx="5319637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Monitor and resolve reported issues.</a:t>
            </a:r>
          </a:p>
        </p:txBody>
      </p:sp>
      <p:sp>
        <p:nvSpPr>
          <p:cNvPr name="TextBox 9" id="9"/>
          <p:cNvSpPr txBox="true"/>
          <p:nvPr/>
        </p:nvSpPr>
        <p:spPr>
          <a:xfrm rot="60000">
            <a:off x="12227711" y="6428147"/>
            <a:ext cx="5319637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Send notifications to citizens.</a:t>
            </a:r>
          </a:p>
        </p:txBody>
      </p:sp>
      <p:sp>
        <p:nvSpPr>
          <p:cNvPr name="TextBox 10" id="10"/>
          <p:cNvSpPr txBox="true"/>
          <p:nvPr/>
        </p:nvSpPr>
        <p:spPr>
          <a:xfrm rot="60000">
            <a:off x="12232033" y="7694525"/>
            <a:ext cx="5319637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View analytics and feedback reports.</a:t>
            </a:r>
          </a:p>
        </p:txBody>
      </p:sp>
      <p:sp>
        <p:nvSpPr>
          <p:cNvPr name="TextBox 11" id="11"/>
          <p:cNvSpPr txBox="true"/>
          <p:nvPr/>
        </p:nvSpPr>
        <p:spPr>
          <a:xfrm rot="60000">
            <a:off x="12232033" y="9173430"/>
            <a:ext cx="5319637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View and add institutions and restaurants.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59949" y="803543"/>
            <a:ext cx="799351" cy="780457"/>
          </a:xfrm>
          <a:custGeom>
            <a:avLst/>
            <a:gdLst/>
            <a:ahLst/>
            <a:cxnLst/>
            <a:rect r="r" b="b" t="t" l="l"/>
            <a:pathLst>
              <a:path h="780457" w="799351">
                <a:moveTo>
                  <a:pt x="0" y="0"/>
                </a:moveTo>
                <a:lnTo>
                  <a:pt x="799351" y="0"/>
                </a:lnTo>
                <a:lnTo>
                  <a:pt x="799351" y="780457"/>
                </a:lnTo>
                <a:lnTo>
                  <a:pt x="0" y="780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52508" y="6517895"/>
            <a:ext cx="9326880" cy="3730752"/>
            <a:chOff x="0" y="0"/>
            <a:chExt cx="6350000" cy="254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1270000"/>
                  </a:move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cubicBezTo>
                    <a:pt x="6350000" y="1971040"/>
                    <a:pt x="5781040" y="2540000"/>
                    <a:pt x="5080000" y="2540000"/>
                  </a:cubicBezTo>
                  <a:lnTo>
                    <a:pt x="1270000" y="2540000"/>
                  </a:lnTo>
                  <a:cubicBezTo>
                    <a:pt x="568960" y="2540000"/>
                    <a:pt x="0" y="1971040"/>
                    <a:pt x="0" y="1270000"/>
                  </a:cubicBezTo>
                  <a:close/>
                </a:path>
              </a:pathLst>
            </a:custGeom>
            <a:blipFill>
              <a:blip r:embed="rId4"/>
              <a:stretch>
                <a:fillRect l="0" t="-51562" r="0" b="-51562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4417120" y="1759290"/>
            <a:ext cx="27157976" cy="11110081"/>
          </a:xfrm>
          <a:custGeom>
            <a:avLst/>
            <a:gdLst/>
            <a:ahLst/>
            <a:cxnLst/>
            <a:rect r="r" b="b" t="t" l="l"/>
            <a:pathLst>
              <a:path h="11110081" w="27157976">
                <a:moveTo>
                  <a:pt x="0" y="0"/>
                </a:moveTo>
                <a:lnTo>
                  <a:pt x="27157976" y="0"/>
                </a:lnTo>
                <a:lnTo>
                  <a:pt x="27157976" y="11110081"/>
                </a:lnTo>
                <a:lnTo>
                  <a:pt x="0" y="111100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857250"/>
            <a:ext cx="7786513" cy="1945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Why Choose NextCity?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84181" y="2854090"/>
            <a:ext cx="5319637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Comprehensive and user-friendly design.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155394" y="5320830"/>
            <a:ext cx="5319637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Real-time notifications and advanced search.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84181" y="7228606"/>
            <a:ext cx="4990850" cy="1995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Prepared for future enhancements with AI and mobile apps.</a:t>
            </a:r>
          </a:p>
          <a:p>
            <a:pPr algn="r">
              <a:lnSpc>
                <a:spcPts val="39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08503" y="187931"/>
            <a:ext cx="9392132" cy="10169667"/>
          </a:xfrm>
          <a:custGeom>
            <a:avLst/>
            <a:gdLst/>
            <a:ahLst/>
            <a:cxnLst/>
            <a:rect r="r" b="b" t="t" l="l"/>
            <a:pathLst>
              <a:path h="10169667" w="9392132">
                <a:moveTo>
                  <a:pt x="0" y="0"/>
                </a:moveTo>
                <a:lnTo>
                  <a:pt x="9392132" y="0"/>
                </a:lnTo>
                <a:lnTo>
                  <a:pt x="9392132" y="10169668"/>
                </a:lnTo>
                <a:lnTo>
                  <a:pt x="0" y="101696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7859" y="254606"/>
            <a:ext cx="7786513" cy="1945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Schema Diagram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6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59949" y="803543"/>
            <a:ext cx="799351" cy="780457"/>
          </a:xfrm>
          <a:custGeom>
            <a:avLst/>
            <a:gdLst/>
            <a:ahLst/>
            <a:cxnLst/>
            <a:rect r="r" b="b" t="t" l="l"/>
            <a:pathLst>
              <a:path h="780457" w="799351">
                <a:moveTo>
                  <a:pt x="0" y="0"/>
                </a:moveTo>
                <a:lnTo>
                  <a:pt x="799351" y="0"/>
                </a:lnTo>
                <a:lnTo>
                  <a:pt x="799351" y="780457"/>
                </a:lnTo>
                <a:lnTo>
                  <a:pt x="0" y="780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52508" y="6517895"/>
            <a:ext cx="9326880" cy="3730752"/>
            <a:chOff x="0" y="0"/>
            <a:chExt cx="6350000" cy="254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1270000"/>
                  </a:move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cubicBezTo>
                    <a:pt x="6350000" y="1971040"/>
                    <a:pt x="5781040" y="2540000"/>
                    <a:pt x="5080000" y="2540000"/>
                  </a:cubicBezTo>
                  <a:lnTo>
                    <a:pt x="1270000" y="2540000"/>
                  </a:lnTo>
                  <a:cubicBezTo>
                    <a:pt x="568960" y="2540000"/>
                    <a:pt x="0" y="1971040"/>
                    <a:pt x="0" y="1270000"/>
                  </a:cubicBezTo>
                  <a:close/>
                </a:path>
              </a:pathLst>
            </a:custGeom>
            <a:blipFill>
              <a:blip r:embed="rId4"/>
              <a:stretch>
                <a:fillRect l="0" t="-51562" r="0" b="-51562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4417120" y="1759290"/>
            <a:ext cx="27157976" cy="11110081"/>
          </a:xfrm>
          <a:custGeom>
            <a:avLst/>
            <a:gdLst/>
            <a:ahLst/>
            <a:cxnLst/>
            <a:rect r="r" b="b" t="t" l="l"/>
            <a:pathLst>
              <a:path h="11110081" w="27157976">
                <a:moveTo>
                  <a:pt x="0" y="0"/>
                </a:moveTo>
                <a:lnTo>
                  <a:pt x="27157976" y="0"/>
                </a:lnTo>
                <a:lnTo>
                  <a:pt x="27157976" y="11110081"/>
                </a:lnTo>
                <a:lnTo>
                  <a:pt x="0" y="1111008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857250"/>
            <a:ext cx="7786513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true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Future Work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84181" y="2854090"/>
            <a:ext cx="5319637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AI-based predictive analytics.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484181" y="5057775"/>
            <a:ext cx="4302286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Mobile app integration.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84181" y="7228606"/>
            <a:ext cx="3764045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Enhanced feedback analysis.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DAGdfpfBcSI</dc:identifier>
  <dcterms:modified xsi:type="dcterms:W3CDTF">2011-08-01T06:04:30Z</dcterms:modified>
  <cp:revision>1</cp:revision>
  <dc:title>NextCity: A Smart City Management System Course: Database Management Systems Team NeonGrid</dc:title>
</cp:coreProperties>
</file>

<file path=docProps/thumbnail.jpeg>
</file>